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21"/>
  </p:notesMasterIdLst>
  <p:handoutMasterIdLst>
    <p:handoutMasterId r:id="rId22"/>
  </p:handoutMasterIdLst>
  <p:sldIdLst>
    <p:sldId id="256" r:id="rId2"/>
    <p:sldId id="258" r:id="rId3"/>
    <p:sldId id="290" r:id="rId4"/>
    <p:sldId id="259" r:id="rId5"/>
    <p:sldId id="298" r:id="rId6"/>
    <p:sldId id="307" r:id="rId7"/>
    <p:sldId id="299" r:id="rId8"/>
    <p:sldId id="306" r:id="rId9"/>
    <p:sldId id="302" r:id="rId10"/>
    <p:sldId id="308" r:id="rId11"/>
    <p:sldId id="311" r:id="rId12"/>
    <p:sldId id="309" r:id="rId13"/>
    <p:sldId id="300" r:id="rId14"/>
    <p:sldId id="304" r:id="rId15"/>
    <p:sldId id="301" r:id="rId16"/>
    <p:sldId id="303" r:id="rId17"/>
    <p:sldId id="305" r:id="rId18"/>
    <p:sldId id="297" r:id="rId19"/>
    <p:sldId id="276" r:id="rId20"/>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5503" autoAdjust="0"/>
  </p:normalViewPr>
  <p:slideViewPr>
    <p:cSldViewPr>
      <p:cViewPr>
        <p:scale>
          <a:sx n="82" d="100"/>
          <a:sy n="82" d="100"/>
        </p:scale>
        <p:origin x="-72" y="264"/>
      </p:cViewPr>
      <p:guideLst>
        <p:guide orient="horz" pos="2160"/>
        <p:guide pos="2880"/>
      </p:guideLst>
    </p:cSldViewPr>
  </p:slideViewPr>
  <p:outlineViewPr>
    <p:cViewPr>
      <p:scale>
        <a:sx n="50" d="100"/>
        <a:sy n="50" d="100"/>
      </p:scale>
      <p:origin x="29" y="5413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0763" tIns="45382" rIns="90763" bIns="45382"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0763" tIns="45382" rIns="90763" bIns="45382" rtlCol="0"/>
          <a:lstStyle>
            <a:lvl1pPr algn="r">
              <a:defRPr sz="1200"/>
            </a:lvl1pPr>
          </a:lstStyle>
          <a:p>
            <a:fld id="{5B207673-242D-4887-9362-8D7D667843B3}" type="datetimeFigureOut">
              <a:rPr lang="en-US" smtClean="0"/>
              <a:t>3/9/2021</a:t>
            </a:fld>
            <a:endParaRPr lang="en-US"/>
          </a:p>
        </p:txBody>
      </p:sp>
      <p:sp>
        <p:nvSpPr>
          <p:cNvPr id="4" name="Footer Placeholder 3"/>
          <p:cNvSpPr>
            <a:spLocks noGrp="1"/>
          </p:cNvSpPr>
          <p:nvPr>
            <p:ph type="ftr" sz="quarter" idx="2"/>
          </p:nvPr>
        </p:nvSpPr>
        <p:spPr>
          <a:xfrm>
            <a:off x="0" y="8772669"/>
            <a:ext cx="3011699" cy="461804"/>
          </a:xfrm>
          <a:prstGeom prst="rect">
            <a:avLst/>
          </a:prstGeom>
        </p:spPr>
        <p:txBody>
          <a:bodyPr vert="horz" lIns="90763" tIns="45382" rIns="90763" bIns="45382"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1804"/>
          </a:xfrm>
          <a:prstGeom prst="rect">
            <a:avLst/>
          </a:prstGeom>
        </p:spPr>
        <p:txBody>
          <a:bodyPr vert="horz" lIns="90763" tIns="45382" rIns="90763" bIns="45382" rtlCol="0" anchor="b"/>
          <a:lstStyle>
            <a:lvl1pPr algn="r">
              <a:defRPr sz="1200"/>
            </a:lvl1pPr>
          </a:lstStyle>
          <a:p>
            <a:fld id="{B73BC2CB-2F18-4CCC-BCD0-E4DBEA1C9789}" type="slidenum">
              <a:rPr lang="en-US" smtClean="0"/>
              <a:t>‹#›</a:t>
            </a:fld>
            <a:endParaRPr lang="en-US"/>
          </a:p>
        </p:txBody>
      </p:sp>
    </p:spTree>
    <p:extLst>
      <p:ext uri="{BB962C8B-B14F-4D97-AF65-F5344CB8AC3E}">
        <p14:creationId xmlns:p14="http://schemas.microsoft.com/office/powerpoint/2010/main" val="5805208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0763" tIns="45382" rIns="90763" bIns="45382"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0763" tIns="45382" rIns="90763" bIns="45382" rtlCol="0"/>
          <a:lstStyle>
            <a:lvl1pPr algn="r">
              <a:defRPr sz="1200"/>
            </a:lvl1pPr>
          </a:lstStyle>
          <a:p>
            <a:fld id="{36465231-EAB5-40D7-87D0-8F23EF9AEA77}" type="datetimeFigureOut">
              <a:rPr lang="en-US" smtClean="0"/>
              <a:t>3/9/2021</a:t>
            </a:fld>
            <a:endParaRPr lang="en-US"/>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0763" tIns="45382" rIns="90763" bIns="45382"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0763" tIns="45382" rIns="90763" bIns="4538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1804"/>
          </a:xfrm>
          <a:prstGeom prst="rect">
            <a:avLst/>
          </a:prstGeom>
        </p:spPr>
        <p:txBody>
          <a:bodyPr vert="horz" lIns="90763" tIns="45382" rIns="90763" bIns="45382"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1804"/>
          </a:xfrm>
          <a:prstGeom prst="rect">
            <a:avLst/>
          </a:prstGeom>
        </p:spPr>
        <p:txBody>
          <a:bodyPr vert="horz" lIns="90763" tIns="45382" rIns="90763" bIns="45382" rtlCol="0" anchor="b"/>
          <a:lstStyle>
            <a:lvl1pPr algn="r">
              <a:defRPr sz="1200"/>
            </a:lvl1pPr>
          </a:lstStyle>
          <a:p>
            <a:fld id="{798FA813-0FBC-4A6C-A8A5-1E44538676FA}" type="slidenum">
              <a:rPr lang="en-US" smtClean="0"/>
              <a:t>‹#›</a:t>
            </a:fld>
            <a:endParaRPr lang="en-US"/>
          </a:p>
        </p:txBody>
      </p:sp>
    </p:spTree>
    <p:extLst>
      <p:ext uri="{BB962C8B-B14F-4D97-AF65-F5344CB8AC3E}">
        <p14:creationId xmlns:p14="http://schemas.microsoft.com/office/powerpoint/2010/main" val="2409673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Look at 4 year plan instead</a:t>
            </a:r>
            <a:endParaRPr lang="en-US" dirty="0"/>
          </a:p>
        </p:txBody>
      </p:sp>
      <p:sp>
        <p:nvSpPr>
          <p:cNvPr id="4" name="Slide Number Placeholder 3"/>
          <p:cNvSpPr>
            <a:spLocks noGrp="1"/>
          </p:cNvSpPr>
          <p:nvPr>
            <p:ph type="sldNum" sz="quarter" idx="10"/>
          </p:nvPr>
        </p:nvSpPr>
        <p:spPr/>
        <p:txBody>
          <a:bodyPr/>
          <a:lstStyle/>
          <a:p>
            <a:fld id="{798FA813-0FBC-4A6C-A8A5-1E44538676FA}" type="slidenum">
              <a:rPr lang="en-US" smtClean="0"/>
              <a:t>7</a:t>
            </a:fld>
            <a:endParaRPr lang="en-US"/>
          </a:p>
        </p:txBody>
      </p:sp>
    </p:spTree>
    <p:extLst>
      <p:ext uri="{BB962C8B-B14F-4D97-AF65-F5344CB8AC3E}">
        <p14:creationId xmlns:p14="http://schemas.microsoft.com/office/powerpoint/2010/main" val="2005355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227632FB-7821-4433-96A6-FBAD36EB012C}" type="datetimeFigureOut">
              <a:rPr lang="en-US" smtClean="0"/>
              <a:t>3/9/2021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A56DC5B-3697-409E-8E27-EE75DDE5ABC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27632FB-7821-4433-96A6-FBAD36EB012C}"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6DC5B-3697-409E-8E27-EE75DDE5ABC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27632FB-7821-4433-96A6-FBAD36EB012C}"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6DC5B-3697-409E-8E27-EE75DDE5ABC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227632FB-7821-4433-96A6-FBAD36EB012C}" type="datetimeFigureOut">
              <a:rPr lang="en-US" smtClean="0"/>
              <a:t>3/9/2021</a:t>
            </a:fld>
            <a:endParaRPr lang="en-US"/>
          </a:p>
        </p:txBody>
      </p:sp>
      <p:sp>
        <p:nvSpPr>
          <p:cNvPr id="9" name="Slide Number Placeholder 8"/>
          <p:cNvSpPr>
            <a:spLocks noGrp="1"/>
          </p:cNvSpPr>
          <p:nvPr>
            <p:ph type="sldNum" sz="quarter" idx="15"/>
          </p:nvPr>
        </p:nvSpPr>
        <p:spPr/>
        <p:txBody>
          <a:bodyPr rtlCol="0"/>
          <a:lstStyle/>
          <a:p>
            <a:fld id="{8A56DC5B-3697-409E-8E27-EE75DDE5ABC4}"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27632FB-7821-4433-96A6-FBAD36EB012C}" type="datetimeFigureOut">
              <a:rPr lang="en-US" smtClean="0"/>
              <a:t>3/9/2021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A56DC5B-3697-409E-8E27-EE75DDE5ABC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227632FB-7821-4433-96A6-FBAD36EB012C}" type="datetimeFigureOut">
              <a:rPr lang="en-US" smtClean="0"/>
              <a:t>3/9/2021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6DC5B-3697-409E-8E27-EE75DDE5ABC4}"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227632FB-7821-4433-96A6-FBAD36EB012C}" type="datetimeFigureOut">
              <a:rPr lang="en-US" smtClean="0"/>
              <a:t>3/9/2021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56DC5B-3697-409E-8E27-EE75DDE5ABC4}"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227632FB-7821-4433-96A6-FBAD36EB012C}" type="datetimeFigureOut">
              <a:rPr lang="en-US" smtClean="0"/>
              <a:t>3/9/2021</a:t>
            </a:fld>
            <a:endParaRPr lang="en-US"/>
          </a:p>
        </p:txBody>
      </p:sp>
      <p:sp>
        <p:nvSpPr>
          <p:cNvPr id="7" name="Slide Number Placeholder 6"/>
          <p:cNvSpPr>
            <a:spLocks noGrp="1"/>
          </p:cNvSpPr>
          <p:nvPr>
            <p:ph type="sldNum" sz="quarter" idx="11"/>
          </p:nvPr>
        </p:nvSpPr>
        <p:spPr/>
        <p:txBody>
          <a:bodyPr rtlCol="0"/>
          <a:lstStyle/>
          <a:p>
            <a:fld id="{8A56DC5B-3697-409E-8E27-EE75DDE5ABC4}"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7632FB-7821-4433-96A6-FBAD36EB012C}" type="datetimeFigureOut">
              <a:rPr lang="en-US" smtClean="0"/>
              <a:t>3/9/2021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56DC5B-3697-409E-8E27-EE75DDE5ABC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227632FB-7821-4433-96A6-FBAD36EB012C}" type="datetimeFigureOut">
              <a:rPr lang="en-US" smtClean="0"/>
              <a:t>3/9/2021</a:t>
            </a:fld>
            <a:endParaRPr lang="en-US"/>
          </a:p>
        </p:txBody>
      </p:sp>
      <p:sp>
        <p:nvSpPr>
          <p:cNvPr id="22" name="Slide Number Placeholder 21"/>
          <p:cNvSpPr>
            <a:spLocks noGrp="1"/>
          </p:cNvSpPr>
          <p:nvPr>
            <p:ph type="sldNum" sz="quarter" idx="15"/>
          </p:nvPr>
        </p:nvSpPr>
        <p:spPr/>
        <p:txBody>
          <a:bodyPr rtlCol="0"/>
          <a:lstStyle/>
          <a:p>
            <a:fld id="{8A56DC5B-3697-409E-8E27-EE75DDE5ABC4}"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27632FB-7821-4433-96A6-FBAD36EB012C}" type="datetimeFigureOut">
              <a:rPr lang="en-US" smtClean="0"/>
              <a:t>3/9/2021</a:t>
            </a:fld>
            <a:endParaRPr lang="en-US"/>
          </a:p>
        </p:txBody>
      </p:sp>
      <p:sp>
        <p:nvSpPr>
          <p:cNvPr id="18" name="Slide Number Placeholder 17"/>
          <p:cNvSpPr>
            <a:spLocks noGrp="1"/>
          </p:cNvSpPr>
          <p:nvPr>
            <p:ph type="sldNum" sz="quarter" idx="11"/>
          </p:nvPr>
        </p:nvSpPr>
        <p:spPr/>
        <p:txBody>
          <a:bodyPr rtlCol="0"/>
          <a:lstStyle/>
          <a:p>
            <a:fld id="{8A56DC5B-3697-409E-8E27-EE75DDE5ABC4}"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27632FB-7821-4433-96A6-FBAD36EB012C}" type="datetimeFigureOut">
              <a:rPr lang="en-US" smtClean="0"/>
              <a:t>3/9/2021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A56DC5B-3697-409E-8E27-EE75DDE5ABC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hartemcounseling.weebly.com/course-selection.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Class of </a:t>
            </a:r>
            <a:r>
              <a:rPr lang="en-US" dirty="0" smtClean="0"/>
              <a:t>2025 </a:t>
            </a:r>
            <a:r>
              <a:rPr lang="en-US" dirty="0"/>
              <a:t>Scheduling Meeting</a:t>
            </a:r>
          </a:p>
        </p:txBody>
      </p:sp>
      <p:sp>
        <p:nvSpPr>
          <p:cNvPr id="3" name="Subtitle 2"/>
          <p:cNvSpPr>
            <a:spLocks noGrp="1"/>
          </p:cNvSpPr>
          <p:nvPr>
            <p:ph type="subTitle" idx="1"/>
          </p:nvPr>
        </p:nvSpPr>
        <p:spPr/>
        <p:txBody>
          <a:bodyPr/>
          <a:lstStyle/>
          <a:p>
            <a:r>
              <a:rPr lang="en-US" dirty="0"/>
              <a:t>Planning for your future at HEHS</a:t>
            </a:r>
          </a:p>
        </p:txBody>
      </p:sp>
    </p:spTree>
    <p:extLst>
      <p:ext uri="{BB962C8B-B14F-4D97-AF65-F5344CB8AC3E}">
        <p14:creationId xmlns:p14="http://schemas.microsoft.com/office/powerpoint/2010/main" val="2598176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Dual Credit Courses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HEHS partners with Heartland Community College to offer dual credit opportunities for students</a:t>
            </a:r>
          </a:p>
          <a:p>
            <a:r>
              <a:rPr lang="en-US" dirty="0" smtClean="0"/>
              <a:t>Students can earn both HS and College credit through successful completion of these courses </a:t>
            </a:r>
          </a:p>
          <a:p>
            <a:r>
              <a:rPr lang="en-US" dirty="0" smtClean="0"/>
              <a:t>Junior or Senior level students</a:t>
            </a:r>
          </a:p>
          <a:p>
            <a:r>
              <a:rPr lang="en-US" dirty="0" smtClean="0"/>
              <a:t>Alternate every-other year</a:t>
            </a:r>
          </a:p>
          <a:p>
            <a:pPr lvl="1"/>
            <a:r>
              <a:rPr lang="en-US" dirty="0" smtClean="0"/>
              <a:t>ENG </a:t>
            </a:r>
            <a:r>
              <a:rPr lang="en-US" dirty="0"/>
              <a:t>101/ENG 102 (</a:t>
            </a:r>
            <a:r>
              <a:rPr lang="en-US" dirty="0" smtClean="0"/>
              <a:t>2021-2022</a:t>
            </a:r>
            <a:r>
              <a:rPr lang="en-US" dirty="0"/>
              <a:t>) </a:t>
            </a:r>
            <a:endParaRPr lang="en-US" dirty="0" smtClean="0"/>
          </a:p>
          <a:p>
            <a:pPr lvl="1"/>
            <a:r>
              <a:rPr lang="en-US" dirty="0" smtClean="0"/>
              <a:t>BUS </a:t>
            </a:r>
            <a:r>
              <a:rPr lang="en-US" dirty="0"/>
              <a:t>110/HIST 136 (</a:t>
            </a:r>
            <a:r>
              <a:rPr lang="en-US" dirty="0" smtClean="0"/>
              <a:t>2022-2023) </a:t>
            </a:r>
            <a:endParaRPr lang="en-US" dirty="0"/>
          </a:p>
          <a:p>
            <a:pPr lvl="0">
              <a:buClr>
                <a:srgbClr val="FE8637"/>
              </a:buClr>
            </a:pPr>
            <a:r>
              <a:rPr lang="en-US" dirty="0" smtClean="0">
                <a:solidFill>
                  <a:prstClr val="black"/>
                </a:solidFill>
              </a:rPr>
              <a:t>Students can also participate in Dual Enrollment, if schedule allows </a:t>
            </a:r>
          </a:p>
          <a:p>
            <a:pPr lvl="1">
              <a:buClr>
                <a:srgbClr val="FE8637"/>
              </a:buClr>
            </a:pPr>
            <a:r>
              <a:rPr lang="en-US" dirty="0" smtClean="0">
                <a:solidFill>
                  <a:prstClr val="black"/>
                </a:solidFill>
              </a:rPr>
              <a:t>Take college courses at Bloomington or Lincoln campus for college credit </a:t>
            </a:r>
            <a:endParaRPr lang="en-US" dirty="0" smtClean="0"/>
          </a:p>
        </p:txBody>
      </p:sp>
    </p:spTree>
    <p:extLst>
      <p:ext uri="{BB962C8B-B14F-4D97-AF65-F5344CB8AC3E}">
        <p14:creationId xmlns:p14="http://schemas.microsoft.com/office/powerpoint/2010/main" val="984207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Lincolnland</a:t>
            </a:r>
            <a:r>
              <a:rPr lang="en-US" dirty="0" smtClean="0"/>
              <a:t> Technical Education Center (LTEC)</a:t>
            </a:r>
            <a:endParaRPr lang="en-US" dirty="0"/>
          </a:p>
        </p:txBody>
      </p:sp>
      <p:sp>
        <p:nvSpPr>
          <p:cNvPr id="3" name="Content Placeholder 2"/>
          <p:cNvSpPr>
            <a:spLocks noGrp="1"/>
          </p:cNvSpPr>
          <p:nvPr>
            <p:ph sz="quarter" idx="1"/>
          </p:nvPr>
        </p:nvSpPr>
        <p:spPr/>
        <p:txBody>
          <a:bodyPr/>
          <a:lstStyle/>
          <a:p>
            <a:r>
              <a:rPr lang="en-US" dirty="0" smtClean="0"/>
              <a:t>During a student’s Junior or Senior year, they are eligible to take technical education classes at LTEC</a:t>
            </a:r>
          </a:p>
          <a:p>
            <a:r>
              <a:rPr lang="en-US" dirty="0" smtClean="0"/>
              <a:t>Classes take place on the Lincoln Community High School campus </a:t>
            </a:r>
          </a:p>
          <a:p>
            <a:r>
              <a:rPr lang="en-US" dirty="0" smtClean="0"/>
              <a:t>Some LTEC classes offer dual credit </a:t>
            </a:r>
          </a:p>
          <a:p>
            <a:r>
              <a:rPr lang="en-US" dirty="0" smtClean="0"/>
              <a:t>Must show good academic standing and on-track for graduation to be eligible </a:t>
            </a:r>
          </a:p>
          <a:p>
            <a:pPr marL="0" indent="0">
              <a:buNone/>
            </a:pPr>
            <a:endParaRPr lang="en-US" dirty="0" smtClean="0"/>
          </a:p>
        </p:txBody>
      </p:sp>
    </p:spTree>
    <p:extLst>
      <p:ext uri="{BB962C8B-B14F-4D97-AF65-F5344CB8AC3E}">
        <p14:creationId xmlns:p14="http://schemas.microsoft.com/office/powerpoint/2010/main" val="265765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Ahead</a:t>
            </a:r>
            <a:endParaRPr lang="en-US" dirty="0"/>
          </a:p>
        </p:txBody>
      </p:sp>
      <p:sp>
        <p:nvSpPr>
          <p:cNvPr id="3" name="Content Placeholder 2"/>
          <p:cNvSpPr>
            <a:spLocks noGrp="1"/>
          </p:cNvSpPr>
          <p:nvPr>
            <p:ph sz="quarter" idx="1"/>
          </p:nvPr>
        </p:nvSpPr>
        <p:spPr/>
        <p:txBody>
          <a:bodyPr/>
          <a:lstStyle/>
          <a:p>
            <a:r>
              <a:rPr lang="en-US" dirty="0" smtClean="0"/>
              <a:t>Think about where you want to go after HS graduation </a:t>
            </a:r>
          </a:p>
          <a:p>
            <a:r>
              <a:rPr lang="en-US" dirty="0" smtClean="0"/>
              <a:t>Choose classes that will support future college or career plans </a:t>
            </a:r>
          </a:p>
          <a:p>
            <a:r>
              <a:rPr lang="en-US" dirty="0" smtClean="0"/>
              <a:t>Most Public and Private state universities will require that a student has at least 4 English, 3-4 Math, 3 Social Studies, 3 Science, and 2 Foreign Language credits for admission</a:t>
            </a:r>
          </a:p>
        </p:txBody>
      </p:sp>
    </p:spTree>
    <p:extLst>
      <p:ext uri="{BB962C8B-B14F-4D97-AF65-F5344CB8AC3E}">
        <p14:creationId xmlns:p14="http://schemas.microsoft.com/office/powerpoint/2010/main" val="26130356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Progress/Official Grades</a:t>
            </a:r>
          </a:p>
        </p:txBody>
      </p:sp>
      <p:sp>
        <p:nvSpPr>
          <p:cNvPr id="3" name="Content Placeholder 2"/>
          <p:cNvSpPr>
            <a:spLocks noGrp="1"/>
          </p:cNvSpPr>
          <p:nvPr>
            <p:ph sz="quarter" idx="1"/>
          </p:nvPr>
        </p:nvSpPr>
        <p:spPr/>
        <p:txBody>
          <a:bodyPr/>
          <a:lstStyle/>
          <a:p>
            <a:r>
              <a:rPr lang="en-US" dirty="0"/>
              <a:t>Students at HEHS receive progress reports about every 5 weeks. Progress Reports are not official grades, but are used in determining eligibility for sports and sharing your student’s current status in each class.</a:t>
            </a:r>
          </a:p>
          <a:p>
            <a:r>
              <a:rPr lang="en-US" dirty="0"/>
              <a:t>Official grades are given at the end of our semester 1 and semester 2 grading periods (December and May). These are the grades that are placed on your student’s official transcript and are used to determine whether students receive credit. </a:t>
            </a:r>
          </a:p>
        </p:txBody>
      </p:sp>
    </p:spTree>
    <p:extLst>
      <p:ext uri="{BB962C8B-B14F-4D97-AF65-F5344CB8AC3E}">
        <p14:creationId xmlns:p14="http://schemas.microsoft.com/office/powerpoint/2010/main" val="4452267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Semester Grade Calculations</a:t>
            </a:r>
          </a:p>
        </p:txBody>
      </p:sp>
      <p:sp>
        <p:nvSpPr>
          <p:cNvPr id="3" name="Content Placeholder 2"/>
          <p:cNvSpPr>
            <a:spLocks noGrp="1"/>
          </p:cNvSpPr>
          <p:nvPr>
            <p:ph sz="quarter" idx="1"/>
          </p:nvPr>
        </p:nvSpPr>
        <p:spPr/>
        <p:txBody>
          <a:bodyPr/>
          <a:lstStyle/>
          <a:p>
            <a:r>
              <a:rPr lang="en-US" dirty="0"/>
              <a:t>All marks earned by a student during the nine-week grading period will be converted to a percentage grade in order to obtain the final nine weeks grade. </a:t>
            </a:r>
          </a:p>
          <a:p>
            <a:r>
              <a:rPr lang="en-US" dirty="0"/>
              <a:t>At the end of a semester, each of the two (2) final nine-week percentage grades will each be multiplied by three (3), added to the semester final exam percentage, and then divided by seven (7). This final percentage grade will be assigned a letter grade, according to the percentage grading scale. </a:t>
            </a:r>
          </a:p>
        </p:txBody>
      </p:sp>
    </p:spTree>
    <p:extLst>
      <p:ext uri="{BB962C8B-B14F-4D97-AF65-F5344CB8AC3E}">
        <p14:creationId xmlns:p14="http://schemas.microsoft.com/office/powerpoint/2010/main" val="2050863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Grades</a:t>
            </a:r>
          </a:p>
        </p:txBody>
      </p:sp>
      <p:sp>
        <p:nvSpPr>
          <p:cNvPr id="3" name="Content Placeholder 2"/>
          <p:cNvSpPr>
            <a:spLocks noGrp="1"/>
          </p:cNvSpPr>
          <p:nvPr>
            <p:ph sz="quarter" idx="1"/>
          </p:nvPr>
        </p:nvSpPr>
        <p:spPr/>
        <p:txBody>
          <a:bodyPr>
            <a:normAutofit fontScale="85000" lnSpcReduction="20000"/>
          </a:bodyPr>
          <a:lstStyle/>
          <a:p>
            <a:r>
              <a:rPr lang="en-US" dirty="0"/>
              <a:t>A letter grading system is utilized by HEHS. The percentage grading scale used in the district is as follows:</a:t>
            </a:r>
          </a:p>
          <a:p>
            <a:endParaRPr lang="en-US" dirty="0"/>
          </a:p>
          <a:p>
            <a:pPr marL="365760" lvl="1" indent="0">
              <a:buNone/>
            </a:pPr>
            <a:r>
              <a:rPr lang="en-US" dirty="0"/>
              <a:t>	</a:t>
            </a:r>
            <a:r>
              <a:rPr lang="en-US" u="sng" dirty="0"/>
              <a:t>Grading Scale</a:t>
            </a:r>
          </a:p>
          <a:p>
            <a:pPr marL="365760" lvl="1" indent="0">
              <a:buNone/>
            </a:pPr>
            <a:r>
              <a:rPr lang="en-US" dirty="0"/>
              <a:t>	A	4.00</a:t>
            </a:r>
          </a:p>
          <a:p>
            <a:pPr marL="365760" lvl="1" indent="0">
              <a:buNone/>
            </a:pPr>
            <a:r>
              <a:rPr lang="en-US" dirty="0"/>
              <a:t>	A-	3.60</a:t>
            </a:r>
          </a:p>
          <a:p>
            <a:pPr marL="365760" lvl="1" indent="0">
              <a:buNone/>
            </a:pPr>
            <a:r>
              <a:rPr lang="en-US" dirty="0"/>
              <a:t>	B+	3.30</a:t>
            </a:r>
          </a:p>
          <a:p>
            <a:pPr marL="365760" lvl="1" indent="0">
              <a:buNone/>
            </a:pPr>
            <a:r>
              <a:rPr lang="en-US" dirty="0"/>
              <a:t>	B	3.00</a:t>
            </a:r>
          </a:p>
          <a:p>
            <a:pPr marL="365760" lvl="1" indent="0">
              <a:buNone/>
            </a:pPr>
            <a:r>
              <a:rPr lang="en-US" dirty="0"/>
              <a:t>	B-	</a:t>
            </a:r>
            <a:r>
              <a:rPr lang="en-US" dirty="0" smtClean="0"/>
              <a:t>2.60</a:t>
            </a:r>
          </a:p>
          <a:p>
            <a:pPr marL="365760" lvl="1" indent="0">
              <a:buNone/>
            </a:pPr>
            <a:r>
              <a:rPr lang="en-US" dirty="0"/>
              <a:t>	</a:t>
            </a:r>
            <a:r>
              <a:rPr lang="en-US" dirty="0" smtClean="0"/>
              <a:t>C+	2.30</a:t>
            </a:r>
          </a:p>
          <a:p>
            <a:pPr marL="365760" lvl="1" indent="0">
              <a:buNone/>
            </a:pPr>
            <a:r>
              <a:rPr lang="en-US" dirty="0"/>
              <a:t>	</a:t>
            </a:r>
            <a:r>
              <a:rPr lang="en-US" dirty="0" smtClean="0"/>
              <a:t>C 	2.00</a:t>
            </a:r>
          </a:p>
          <a:p>
            <a:pPr marL="365760" lvl="1" indent="0">
              <a:buNone/>
            </a:pPr>
            <a:r>
              <a:rPr lang="en-US" dirty="0"/>
              <a:t>	</a:t>
            </a:r>
            <a:r>
              <a:rPr lang="en-US" dirty="0" smtClean="0"/>
              <a:t>C-	1.60</a:t>
            </a:r>
          </a:p>
          <a:p>
            <a:pPr marL="365760" lvl="1" indent="0">
              <a:buNone/>
            </a:pPr>
            <a:r>
              <a:rPr lang="en-US" dirty="0"/>
              <a:t>	</a:t>
            </a:r>
            <a:r>
              <a:rPr lang="en-US" dirty="0" smtClean="0"/>
              <a:t>D+	1.30</a:t>
            </a:r>
          </a:p>
          <a:p>
            <a:pPr marL="365760" lvl="1" indent="0">
              <a:buNone/>
            </a:pPr>
            <a:r>
              <a:rPr lang="en-US" dirty="0"/>
              <a:t>	</a:t>
            </a:r>
            <a:r>
              <a:rPr lang="en-US" dirty="0" smtClean="0"/>
              <a:t>D	1.00</a:t>
            </a:r>
          </a:p>
          <a:p>
            <a:pPr marL="365760" lvl="1" indent="0">
              <a:buNone/>
            </a:pPr>
            <a:r>
              <a:rPr lang="en-US" dirty="0"/>
              <a:t>	</a:t>
            </a:r>
            <a:r>
              <a:rPr lang="en-US" dirty="0" smtClean="0"/>
              <a:t>D-	0.50</a:t>
            </a:r>
          </a:p>
          <a:p>
            <a:pPr marL="365760" lvl="1" indent="0">
              <a:buNone/>
            </a:pPr>
            <a:r>
              <a:rPr lang="en-US" dirty="0"/>
              <a:t>	</a:t>
            </a:r>
            <a:r>
              <a:rPr lang="en-US" dirty="0" smtClean="0"/>
              <a:t>F	0.00</a:t>
            </a:r>
          </a:p>
          <a:p>
            <a:pPr marL="365760" lvl="1" indent="0">
              <a:buNone/>
            </a:pPr>
            <a:endParaRPr lang="en-US" dirty="0"/>
          </a:p>
        </p:txBody>
      </p:sp>
      <p:sp>
        <p:nvSpPr>
          <p:cNvPr id="4" name="TextBox 3"/>
          <p:cNvSpPr txBox="1"/>
          <p:nvPr/>
        </p:nvSpPr>
        <p:spPr>
          <a:xfrm>
            <a:off x="4705109" y="2415780"/>
            <a:ext cx="2438400" cy="3693319"/>
          </a:xfrm>
          <a:prstGeom prst="rect">
            <a:avLst/>
          </a:prstGeom>
          <a:noFill/>
        </p:spPr>
        <p:txBody>
          <a:bodyPr wrap="square" rtlCol="0">
            <a:spAutoFit/>
          </a:bodyPr>
          <a:lstStyle/>
          <a:p>
            <a:r>
              <a:rPr lang="en-US" u="sng" dirty="0" smtClean="0"/>
              <a:t>Percentage Scale</a:t>
            </a:r>
          </a:p>
          <a:p>
            <a:r>
              <a:rPr lang="en-US" dirty="0" smtClean="0"/>
              <a:t>A	95-100</a:t>
            </a:r>
          </a:p>
          <a:p>
            <a:r>
              <a:rPr lang="en-US" dirty="0" smtClean="0"/>
              <a:t>A-	93-94</a:t>
            </a:r>
          </a:p>
          <a:p>
            <a:r>
              <a:rPr lang="en-US" dirty="0" smtClean="0"/>
              <a:t>B+	91-92</a:t>
            </a:r>
          </a:p>
          <a:p>
            <a:r>
              <a:rPr lang="en-US" dirty="0" smtClean="0"/>
              <a:t>B	87-90</a:t>
            </a:r>
          </a:p>
          <a:p>
            <a:r>
              <a:rPr lang="en-US" dirty="0" smtClean="0"/>
              <a:t>B-	85-86</a:t>
            </a:r>
          </a:p>
          <a:p>
            <a:r>
              <a:rPr lang="en-US" dirty="0" smtClean="0"/>
              <a:t>C+	83-84</a:t>
            </a:r>
          </a:p>
          <a:p>
            <a:r>
              <a:rPr lang="en-US" dirty="0" smtClean="0"/>
              <a:t>C	79-82</a:t>
            </a:r>
          </a:p>
          <a:p>
            <a:r>
              <a:rPr lang="en-US" dirty="0" smtClean="0"/>
              <a:t>C-	77-78</a:t>
            </a:r>
          </a:p>
          <a:p>
            <a:r>
              <a:rPr lang="en-US" dirty="0" smtClean="0"/>
              <a:t>D+	75-76</a:t>
            </a:r>
          </a:p>
          <a:p>
            <a:r>
              <a:rPr lang="en-US" dirty="0" smtClean="0"/>
              <a:t>D	71-74</a:t>
            </a:r>
          </a:p>
          <a:p>
            <a:r>
              <a:rPr lang="en-US" dirty="0" smtClean="0"/>
              <a:t>D-	70</a:t>
            </a:r>
          </a:p>
          <a:p>
            <a:r>
              <a:rPr lang="en-US" dirty="0" smtClean="0"/>
              <a:t>F	69 or below</a:t>
            </a:r>
            <a:endParaRPr lang="en-US" dirty="0"/>
          </a:p>
        </p:txBody>
      </p:sp>
    </p:spTree>
    <p:extLst>
      <p:ext uri="{BB962C8B-B14F-4D97-AF65-F5344CB8AC3E}">
        <p14:creationId xmlns:p14="http://schemas.microsoft.com/office/powerpoint/2010/main" val="3404712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Semester Exams</a:t>
            </a:r>
          </a:p>
        </p:txBody>
      </p:sp>
      <p:sp>
        <p:nvSpPr>
          <p:cNvPr id="3" name="Content Placeholder 2"/>
          <p:cNvSpPr>
            <a:spLocks noGrp="1"/>
          </p:cNvSpPr>
          <p:nvPr>
            <p:ph sz="quarter" idx="1"/>
          </p:nvPr>
        </p:nvSpPr>
        <p:spPr/>
        <p:txBody>
          <a:bodyPr>
            <a:normAutofit fontScale="70000" lnSpcReduction="20000"/>
          </a:bodyPr>
          <a:lstStyle/>
          <a:p>
            <a:r>
              <a:rPr lang="en-US" sz="2900" dirty="0"/>
              <a:t>High school students who meet the following criteria during a given semester will be exempt from taking semester exams for that semester in the applicable class/course:</a:t>
            </a:r>
          </a:p>
          <a:p>
            <a:pPr lvl="1"/>
            <a:r>
              <a:rPr lang="en-US" sz="2900" dirty="0"/>
              <a:t>Absent from class no more than three (3) times (excused or unexcused)*</a:t>
            </a:r>
          </a:p>
          <a:p>
            <a:pPr lvl="1"/>
            <a:r>
              <a:rPr lang="en-US" sz="2900" dirty="0"/>
              <a:t>Tardy from class no more than three (3) times</a:t>
            </a:r>
          </a:p>
          <a:p>
            <a:pPr lvl="1"/>
            <a:r>
              <a:rPr lang="en-US" sz="2900" dirty="0"/>
              <a:t>Maintenance of an “A” in the class (No minimum GPA, overall)</a:t>
            </a:r>
          </a:p>
          <a:p>
            <a:pPr lvl="1"/>
            <a:r>
              <a:rPr lang="en-US" sz="2900" dirty="0"/>
              <a:t>No detentions for the entire semester, regardless of why an infraction resulting in a detention took place</a:t>
            </a:r>
          </a:p>
          <a:p>
            <a:pPr lvl="1"/>
            <a:r>
              <a:rPr lang="en-US" sz="2900" dirty="0"/>
              <a:t>No class dismissals from any class for the entire semester</a:t>
            </a:r>
          </a:p>
          <a:p>
            <a:pPr lvl="1"/>
            <a:r>
              <a:rPr lang="en-US" sz="2900" dirty="0"/>
              <a:t>No suspensions for the entire semester, regardless of what or why an infraction resulting in a suspension took place</a:t>
            </a:r>
          </a:p>
          <a:p>
            <a:pPr lvl="1"/>
            <a:r>
              <a:rPr lang="en-US" sz="2900" dirty="0"/>
              <a:t>No internal suspensions for the entire semester </a:t>
            </a:r>
          </a:p>
          <a:p>
            <a:pPr lvl="1"/>
            <a:endParaRPr lang="en-US" dirty="0"/>
          </a:p>
        </p:txBody>
      </p:sp>
    </p:spTree>
    <p:extLst>
      <p:ext uri="{BB962C8B-B14F-4D97-AF65-F5344CB8AC3E}">
        <p14:creationId xmlns:p14="http://schemas.microsoft.com/office/powerpoint/2010/main" val="3824147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Semester Exams cont.</a:t>
            </a:r>
          </a:p>
        </p:txBody>
      </p:sp>
      <p:sp>
        <p:nvSpPr>
          <p:cNvPr id="3" name="Content Placeholder 2"/>
          <p:cNvSpPr>
            <a:spLocks noGrp="1"/>
          </p:cNvSpPr>
          <p:nvPr>
            <p:ph sz="quarter" idx="1"/>
          </p:nvPr>
        </p:nvSpPr>
        <p:spPr/>
        <p:txBody>
          <a:bodyPr/>
          <a:lstStyle/>
          <a:p>
            <a:pPr lvl="1"/>
            <a:r>
              <a:rPr lang="en-US" dirty="0"/>
              <a:t>*Job shadowing (1 day for class assignment), class-related field trips, and/or college visits (per allowed numbers in the Student Handbook) will not exclude student from exam exemption, in an of itself. Other excused absences will count toward total of three (3) maximum from a class. </a:t>
            </a:r>
          </a:p>
          <a:p>
            <a:pPr lvl="1"/>
            <a:endParaRPr lang="en-US" dirty="0"/>
          </a:p>
          <a:p>
            <a:pPr lvl="1"/>
            <a:r>
              <a:rPr lang="en-US" dirty="0"/>
              <a:t>Hold harmless clause: Students exempt from taking an exam may take the exam with the knowledge that the resulting score/grade will not lower their semester grade (but can raise the semester grade). </a:t>
            </a:r>
          </a:p>
          <a:p>
            <a:endParaRPr lang="en-US" dirty="0"/>
          </a:p>
        </p:txBody>
      </p:sp>
    </p:spTree>
    <p:extLst>
      <p:ext uri="{BB962C8B-B14F-4D97-AF65-F5344CB8AC3E}">
        <p14:creationId xmlns:p14="http://schemas.microsoft.com/office/powerpoint/2010/main" val="29135416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Importance of scheduling </a:t>
            </a:r>
          </a:p>
        </p:txBody>
      </p:sp>
      <p:sp>
        <p:nvSpPr>
          <p:cNvPr id="2" name="Content Placeholder 1"/>
          <p:cNvSpPr>
            <a:spLocks noGrp="1"/>
          </p:cNvSpPr>
          <p:nvPr>
            <p:ph sz="quarter" idx="1"/>
          </p:nvPr>
        </p:nvSpPr>
        <p:spPr/>
        <p:txBody>
          <a:bodyPr>
            <a:normAutofit lnSpcReduction="10000"/>
          </a:bodyPr>
          <a:lstStyle/>
          <a:p>
            <a:pPr marL="0" indent="0">
              <a:buNone/>
            </a:pPr>
            <a:r>
              <a:rPr lang="en-US" sz="1800" dirty="0"/>
              <a:t>1. Make sure you are taking classes that you need to graduate.</a:t>
            </a:r>
          </a:p>
          <a:p>
            <a:pPr marL="0" indent="0">
              <a:buNone/>
            </a:pPr>
            <a:endParaRPr lang="en-US" sz="1800" dirty="0"/>
          </a:p>
          <a:p>
            <a:pPr marL="0" indent="0">
              <a:buNone/>
            </a:pPr>
            <a:r>
              <a:rPr lang="en-US" sz="1800" dirty="0"/>
              <a:t>2. Don’t choose classes simply because your friends are in those</a:t>
            </a:r>
          </a:p>
          <a:p>
            <a:pPr marL="0" indent="0">
              <a:buNone/>
            </a:pPr>
            <a:r>
              <a:rPr lang="en-US" sz="1800" dirty="0"/>
              <a:t>classes. Make sure you have an interest in those classes.</a:t>
            </a:r>
          </a:p>
          <a:p>
            <a:pPr marL="0" indent="0">
              <a:buNone/>
            </a:pPr>
            <a:endParaRPr lang="en-US" sz="1800" dirty="0"/>
          </a:p>
          <a:p>
            <a:pPr marL="0" indent="0">
              <a:buNone/>
            </a:pPr>
            <a:r>
              <a:rPr lang="en-US" sz="1800" dirty="0"/>
              <a:t>3. Take scheduling seriously by getting teachers , parents , and</a:t>
            </a:r>
          </a:p>
          <a:p>
            <a:pPr marL="0" indent="0">
              <a:buNone/>
            </a:pPr>
            <a:r>
              <a:rPr lang="en-US" sz="1800" dirty="0"/>
              <a:t>counselors input.</a:t>
            </a:r>
          </a:p>
          <a:p>
            <a:pPr marL="0" indent="0">
              <a:buNone/>
            </a:pPr>
            <a:endParaRPr lang="en-US" sz="1800" dirty="0"/>
          </a:p>
          <a:p>
            <a:pPr marL="0" indent="0">
              <a:buNone/>
            </a:pPr>
            <a:r>
              <a:rPr lang="en-US" sz="1800" dirty="0"/>
              <a:t>4. If you are thinking about college, make sure to sign up for college</a:t>
            </a:r>
          </a:p>
          <a:p>
            <a:pPr marL="0" indent="0">
              <a:buNone/>
            </a:pPr>
            <a:r>
              <a:rPr lang="en-US" sz="1800" dirty="0"/>
              <a:t>prep courses.</a:t>
            </a:r>
          </a:p>
          <a:p>
            <a:pPr marL="0" indent="0">
              <a:buNone/>
            </a:pPr>
            <a:endParaRPr lang="en-US" sz="1800" dirty="0"/>
          </a:p>
          <a:p>
            <a:pPr marL="0" indent="0">
              <a:buNone/>
            </a:pPr>
            <a:r>
              <a:rPr lang="en-US" sz="1800" dirty="0"/>
              <a:t>5. If you are interested in pursuing a technical field after</a:t>
            </a:r>
          </a:p>
          <a:p>
            <a:pPr marL="0" indent="0">
              <a:buNone/>
            </a:pPr>
            <a:r>
              <a:rPr lang="en-US" sz="1800" dirty="0"/>
              <a:t>graduation, Lincoln Technical Education Center will provide a great stepping stone to your future education. This is recommended at the junior and senior grade level. </a:t>
            </a:r>
          </a:p>
        </p:txBody>
      </p:sp>
    </p:spTree>
    <p:extLst>
      <p:ext uri="{BB962C8B-B14F-4D97-AF65-F5344CB8AC3E}">
        <p14:creationId xmlns:p14="http://schemas.microsoft.com/office/powerpoint/2010/main" val="29352549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Scheduling</a:t>
            </a:r>
          </a:p>
        </p:txBody>
      </p:sp>
      <p:sp>
        <p:nvSpPr>
          <p:cNvPr id="3" name="Content Placeholder 2"/>
          <p:cNvSpPr>
            <a:spLocks noGrp="1"/>
          </p:cNvSpPr>
          <p:nvPr>
            <p:ph sz="quarter" idx="1"/>
          </p:nvPr>
        </p:nvSpPr>
        <p:spPr/>
        <p:txBody>
          <a:bodyPr>
            <a:normAutofit/>
          </a:bodyPr>
          <a:lstStyle/>
          <a:p>
            <a:r>
              <a:rPr lang="en-US" dirty="0"/>
              <a:t>Discuss courses, graduation requirements, and electives with your parent(s) and teachers about courses you will take at HEHS </a:t>
            </a:r>
          </a:p>
          <a:p>
            <a:pPr marL="274320" lvl="1">
              <a:spcBef>
                <a:spcPts val="600"/>
              </a:spcBef>
              <a:buSzPct val="70000"/>
              <a:buFont typeface="Wingdings"/>
              <a:buChar char=""/>
            </a:pPr>
            <a:r>
              <a:rPr lang="en-US" sz="2400" dirty="0"/>
              <a:t>Select alternatives for elective classes, not core classes</a:t>
            </a:r>
          </a:p>
          <a:p>
            <a:r>
              <a:rPr lang="en-US" dirty="0"/>
              <a:t>Pick electives in order of </a:t>
            </a:r>
            <a:r>
              <a:rPr lang="en-US" dirty="0" smtClean="0"/>
              <a:t>preference</a:t>
            </a:r>
          </a:p>
          <a:p>
            <a:r>
              <a:rPr lang="en-US" dirty="0"/>
              <a:t>Take courses that are best for you in terms of your strengths, interest, and plans after HEHS graduation</a:t>
            </a:r>
          </a:p>
          <a:p>
            <a:r>
              <a:rPr lang="en-US" dirty="0"/>
              <a:t>Students should take courses that challenge their academic </a:t>
            </a:r>
            <a:r>
              <a:rPr lang="en-US" dirty="0" smtClean="0"/>
              <a:t>growth</a:t>
            </a:r>
            <a:endParaRPr lang="en-US" dirty="0"/>
          </a:p>
          <a:p>
            <a:pPr marL="365760" lvl="1" indent="0">
              <a:buNone/>
            </a:pPr>
            <a:endParaRPr lang="en-US" dirty="0"/>
          </a:p>
        </p:txBody>
      </p:sp>
    </p:spTree>
    <p:extLst>
      <p:ext uri="{BB962C8B-B14F-4D97-AF65-F5344CB8AC3E}">
        <p14:creationId xmlns:p14="http://schemas.microsoft.com/office/powerpoint/2010/main" val="280571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You should have these things</a:t>
            </a:r>
          </a:p>
        </p:txBody>
      </p:sp>
      <p:sp>
        <p:nvSpPr>
          <p:cNvPr id="3" name="Content Placeholder 2"/>
          <p:cNvSpPr>
            <a:spLocks noGrp="1"/>
          </p:cNvSpPr>
          <p:nvPr>
            <p:ph sz="quarter" idx="1"/>
          </p:nvPr>
        </p:nvSpPr>
        <p:spPr/>
        <p:txBody>
          <a:bodyPr/>
          <a:lstStyle/>
          <a:p>
            <a:r>
              <a:rPr lang="en-US" dirty="0"/>
              <a:t>Copy of presentation</a:t>
            </a:r>
          </a:p>
          <a:p>
            <a:r>
              <a:rPr lang="en-US" dirty="0"/>
              <a:t>Scheduling sheet for scheduling 9</a:t>
            </a:r>
            <a:r>
              <a:rPr lang="en-US" baseline="30000" dirty="0"/>
              <a:t>th</a:t>
            </a:r>
            <a:r>
              <a:rPr lang="en-US" dirty="0"/>
              <a:t> grade year</a:t>
            </a:r>
          </a:p>
          <a:p>
            <a:r>
              <a:rPr lang="en-US" dirty="0"/>
              <a:t>Sample 4 year plan grids</a:t>
            </a:r>
          </a:p>
          <a:p>
            <a:r>
              <a:rPr lang="en-US" dirty="0"/>
              <a:t>HEHS curriculum guide can be found </a:t>
            </a:r>
            <a:r>
              <a:rPr lang="en-US" dirty="0">
                <a:solidFill>
                  <a:schemeClr val="tx1"/>
                </a:solidFill>
              </a:rPr>
              <a:t>online HEHS site.</a:t>
            </a:r>
            <a:r>
              <a:rPr lang="en-US" baseline="0" dirty="0">
                <a:solidFill>
                  <a:schemeClr val="tx1"/>
                </a:solidFill>
              </a:rPr>
              <a:t> </a:t>
            </a:r>
            <a:r>
              <a:rPr lang="en-US" dirty="0">
                <a:solidFill>
                  <a:schemeClr val="tx1"/>
                </a:solidFill>
                <a:hlinkClick r:id="rId2"/>
              </a:rPr>
              <a:t>http://hartemcounseling.weebly.com/course-selection.html</a:t>
            </a:r>
            <a:endParaRPr lang="en-US" dirty="0"/>
          </a:p>
        </p:txBody>
      </p:sp>
    </p:spTree>
    <p:extLst>
      <p:ext uri="{BB962C8B-B14F-4D97-AF65-F5344CB8AC3E}">
        <p14:creationId xmlns:p14="http://schemas.microsoft.com/office/powerpoint/2010/main" val="1837601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Graduation Requirements</a:t>
            </a:r>
          </a:p>
        </p:txBody>
      </p:sp>
      <p:sp>
        <p:nvSpPr>
          <p:cNvPr id="2" name="Content Placeholder 1"/>
          <p:cNvSpPr>
            <a:spLocks noGrp="1"/>
          </p:cNvSpPr>
          <p:nvPr>
            <p:ph sz="quarter" idx="1"/>
          </p:nvPr>
        </p:nvSpPr>
        <p:spPr>
          <a:xfrm>
            <a:off x="661147" y="1676400"/>
            <a:ext cx="7745505" cy="3891772"/>
          </a:xfrm>
        </p:spPr>
        <p:txBody>
          <a:bodyPr>
            <a:normAutofit fontScale="55000" lnSpcReduction="20000"/>
          </a:bodyPr>
          <a:lstStyle/>
          <a:p>
            <a:r>
              <a:rPr lang="en-US" sz="3600" dirty="0" smtClean="0"/>
              <a:t>English – 4 credits </a:t>
            </a:r>
          </a:p>
          <a:p>
            <a:r>
              <a:rPr lang="en-US" sz="3600" dirty="0" smtClean="0"/>
              <a:t>Physical Education – 4 credits (must include 0.5 credit in Health)</a:t>
            </a:r>
          </a:p>
          <a:p>
            <a:r>
              <a:rPr lang="en-US" sz="3600" dirty="0" smtClean="0"/>
              <a:t>Mathematics – 3 credits (must include Algebra I and a Geometry course)</a:t>
            </a:r>
          </a:p>
          <a:p>
            <a:r>
              <a:rPr lang="en-US" sz="3600" dirty="0" smtClean="0"/>
              <a:t>Social Sciences – 2 credits (must include US History &amp; American Government/Civics)</a:t>
            </a:r>
          </a:p>
          <a:p>
            <a:r>
              <a:rPr lang="en-US" sz="3600" dirty="0" smtClean="0"/>
              <a:t>Science – 2 credits</a:t>
            </a:r>
          </a:p>
          <a:p>
            <a:r>
              <a:rPr lang="en-US" sz="3600" dirty="0" smtClean="0"/>
              <a:t>Computer Applications – 0.5 credit</a:t>
            </a:r>
          </a:p>
          <a:p>
            <a:r>
              <a:rPr lang="en-US" sz="3600" dirty="0" smtClean="0"/>
              <a:t>Consumer Education – 0.5 credit</a:t>
            </a:r>
          </a:p>
          <a:p>
            <a:r>
              <a:rPr lang="en-US" sz="3600" dirty="0" smtClean="0"/>
              <a:t>Fine Arts/ Foreign Language/ Vocational Education – 1 credit</a:t>
            </a:r>
          </a:p>
          <a:p>
            <a:r>
              <a:rPr lang="en-US" sz="3600" dirty="0" smtClean="0"/>
              <a:t>Electives – 9 credits</a:t>
            </a:r>
          </a:p>
          <a:p>
            <a:endParaRPr lang="en-US" dirty="0"/>
          </a:p>
          <a:p>
            <a:endParaRPr lang="en-US" dirty="0"/>
          </a:p>
        </p:txBody>
      </p:sp>
      <p:sp>
        <p:nvSpPr>
          <p:cNvPr id="4" name="TextBox 3"/>
          <p:cNvSpPr txBox="1"/>
          <p:nvPr/>
        </p:nvSpPr>
        <p:spPr>
          <a:xfrm>
            <a:off x="990600" y="5568172"/>
            <a:ext cx="7086600" cy="523220"/>
          </a:xfrm>
          <a:prstGeom prst="rect">
            <a:avLst/>
          </a:prstGeom>
          <a:noFill/>
        </p:spPr>
        <p:txBody>
          <a:bodyPr wrap="square" rtlCol="0">
            <a:spAutoFit/>
          </a:bodyPr>
          <a:lstStyle/>
          <a:p>
            <a:r>
              <a:rPr lang="en-US" sz="2800" dirty="0"/>
              <a:t>26 credits = Diploma in May </a:t>
            </a:r>
            <a:r>
              <a:rPr lang="en-US" sz="2800" dirty="0" smtClean="0"/>
              <a:t>2025!</a:t>
            </a:r>
            <a:endParaRPr lang="en-US" sz="2800" dirty="0"/>
          </a:p>
        </p:txBody>
      </p:sp>
      <p:pic>
        <p:nvPicPr>
          <p:cNvPr id="1027" name="Picture 3" descr="C:\Users\afeltes\AppData\Local\Microsoft\Windows\Temporary Internet Files\Content.IE5\GAHJDOU6\diploma2_color[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407581">
            <a:off x="6963461" y="5565985"/>
            <a:ext cx="1858198" cy="9459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700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9</a:t>
            </a:r>
            <a:r>
              <a:rPr lang="en-US" baseline="30000" dirty="0"/>
              <a:t>th</a:t>
            </a:r>
            <a:r>
              <a:rPr lang="en-US" dirty="0"/>
              <a:t> grade required courses</a:t>
            </a:r>
          </a:p>
        </p:txBody>
      </p:sp>
      <p:sp>
        <p:nvSpPr>
          <p:cNvPr id="3" name="Content Placeholder 2"/>
          <p:cNvSpPr>
            <a:spLocks noGrp="1"/>
          </p:cNvSpPr>
          <p:nvPr>
            <p:ph sz="quarter" idx="1"/>
          </p:nvPr>
        </p:nvSpPr>
        <p:spPr/>
        <p:txBody>
          <a:bodyPr>
            <a:normAutofit/>
          </a:bodyPr>
          <a:lstStyle/>
          <a:p>
            <a:r>
              <a:rPr lang="en-US" dirty="0"/>
              <a:t>You must take the following courses next year</a:t>
            </a:r>
          </a:p>
          <a:p>
            <a:pPr lvl="1"/>
            <a:r>
              <a:rPr lang="en-US" dirty="0"/>
              <a:t>English I / Speech</a:t>
            </a:r>
          </a:p>
          <a:p>
            <a:pPr lvl="1"/>
            <a:r>
              <a:rPr lang="en-US" dirty="0"/>
              <a:t>A Math class</a:t>
            </a:r>
          </a:p>
          <a:p>
            <a:pPr lvl="1"/>
            <a:r>
              <a:rPr lang="en-US" dirty="0" smtClean="0"/>
              <a:t>Botany/Zoology*</a:t>
            </a:r>
            <a:endParaRPr lang="en-US" dirty="0"/>
          </a:p>
          <a:p>
            <a:pPr lvl="1"/>
            <a:r>
              <a:rPr lang="en-US" dirty="0"/>
              <a:t>PE </a:t>
            </a:r>
          </a:p>
          <a:p>
            <a:pPr lvl="1"/>
            <a:r>
              <a:rPr lang="en-US" dirty="0"/>
              <a:t>Computer</a:t>
            </a:r>
            <a:r>
              <a:rPr lang="en-US" baseline="0" dirty="0"/>
              <a:t> Applications</a:t>
            </a:r>
            <a:endParaRPr lang="en-US" dirty="0"/>
          </a:p>
          <a:p>
            <a:pPr lvl="1"/>
            <a:r>
              <a:rPr lang="en-US" dirty="0"/>
              <a:t>Driver Education (unless taking </a:t>
            </a:r>
            <a:r>
              <a:rPr lang="en-US" dirty="0" smtClean="0"/>
              <a:t>off-site </a:t>
            </a:r>
            <a:r>
              <a:rPr lang="en-US" dirty="0"/>
              <a:t>or will not turn 15 within the school year)</a:t>
            </a:r>
          </a:p>
        </p:txBody>
      </p:sp>
    </p:spTree>
    <p:extLst>
      <p:ext uri="{BB962C8B-B14F-4D97-AF65-F5344CB8AC3E}">
        <p14:creationId xmlns:p14="http://schemas.microsoft.com/office/powerpoint/2010/main" val="3635755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Math Course Selection</a:t>
            </a:r>
          </a:p>
        </p:txBody>
      </p:sp>
      <p:graphicFrame>
        <p:nvGraphicFramePr>
          <p:cNvPr id="4" name="Table 3"/>
          <p:cNvGraphicFramePr>
            <a:graphicFrameLocks noGrp="1"/>
          </p:cNvGraphicFramePr>
          <p:nvPr>
            <p:extLst>
              <p:ext uri="{D42A27DB-BD31-4B8C-83A1-F6EECF244321}">
                <p14:modId xmlns:p14="http://schemas.microsoft.com/office/powerpoint/2010/main" val="2034745914"/>
              </p:ext>
            </p:extLst>
          </p:nvPr>
        </p:nvGraphicFramePr>
        <p:xfrm>
          <a:off x="656863" y="1752600"/>
          <a:ext cx="7470183" cy="3815304"/>
        </p:xfrm>
        <a:graphic>
          <a:graphicData uri="http://schemas.openxmlformats.org/drawingml/2006/table">
            <a:tbl>
              <a:tblPr firstRow="1" bandRow="1">
                <a:tableStyleId>{5C22544A-7EE6-4342-B048-85BDC9FD1C3A}</a:tableStyleId>
              </a:tblPr>
              <a:tblGrid>
                <a:gridCol w="2490061">
                  <a:extLst>
                    <a:ext uri="{9D8B030D-6E8A-4147-A177-3AD203B41FA5}">
                      <a16:colId xmlns="" xmlns:a16="http://schemas.microsoft.com/office/drawing/2014/main" val="2283711451"/>
                    </a:ext>
                  </a:extLst>
                </a:gridCol>
                <a:gridCol w="2490061">
                  <a:extLst>
                    <a:ext uri="{9D8B030D-6E8A-4147-A177-3AD203B41FA5}">
                      <a16:colId xmlns="" xmlns:a16="http://schemas.microsoft.com/office/drawing/2014/main" val="2889438382"/>
                    </a:ext>
                  </a:extLst>
                </a:gridCol>
                <a:gridCol w="2490061">
                  <a:extLst>
                    <a:ext uri="{9D8B030D-6E8A-4147-A177-3AD203B41FA5}">
                      <a16:colId xmlns="" xmlns:a16="http://schemas.microsoft.com/office/drawing/2014/main" val="1013883620"/>
                    </a:ext>
                  </a:extLst>
                </a:gridCol>
              </a:tblGrid>
              <a:tr h="11057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sng" dirty="0"/>
                        <a:t>8</a:t>
                      </a:r>
                      <a:r>
                        <a:rPr lang="en-US" sz="1800" u="sng" baseline="30000" dirty="0"/>
                        <a:t>th</a:t>
                      </a:r>
                      <a:r>
                        <a:rPr lang="en-US" sz="1800" u="sng" dirty="0"/>
                        <a:t> Grade Math</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sng" dirty="0"/>
                        <a:t>Semester Grade Earned: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sng" dirty="0"/>
                        <a:t>Select this 9</a:t>
                      </a:r>
                      <a:r>
                        <a:rPr lang="en-US" sz="1800" u="sng" baseline="30000" dirty="0"/>
                        <a:t>th</a:t>
                      </a:r>
                      <a:r>
                        <a:rPr lang="en-US" sz="1800" u="sng" dirty="0"/>
                        <a:t> Grade Math:</a:t>
                      </a:r>
                    </a:p>
                  </a:txBody>
                  <a:tcPr/>
                </a:tc>
                <a:extLst>
                  <a:ext uri="{0D108BD9-81ED-4DB2-BD59-A6C34878D82A}">
                    <a16:rowId xmlns="" xmlns:a16="http://schemas.microsoft.com/office/drawing/2014/main" val="107180817"/>
                  </a:ext>
                </a:extLst>
              </a:tr>
              <a:tr h="838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8</a:t>
                      </a:r>
                      <a:r>
                        <a:rPr lang="en-US" sz="1800" baseline="30000" dirty="0"/>
                        <a:t>th</a:t>
                      </a:r>
                      <a:r>
                        <a:rPr lang="en-US" sz="1800" dirty="0"/>
                        <a:t> Math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A, B, possibly C+</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Algebra I</a:t>
                      </a:r>
                    </a:p>
                    <a:p>
                      <a:endParaRPr lang="en-US" dirty="0"/>
                    </a:p>
                  </a:txBody>
                  <a:tcPr/>
                </a:tc>
                <a:extLst>
                  <a:ext uri="{0D108BD9-81ED-4DB2-BD59-A6C34878D82A}">
                    <a16:rowId xmlns="" xmlns:a16="http://schemas.microsoft.com/office/drawing/2014/main" val="1472679543"/>
                  </a:ext>
                </a:extLst>
              </a:tr>
              <a:tr h="762000">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C or below</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Pre-Algebra</a:t>
                      </a:r>
                    </a:p>
                    <a:p>
                      <a:endParaRPr lang="en-US" dirty="0"/>
                    </a:p>
                  </a:txBody>
                  <a:tcPr/>
                </a:tc>
                <a:extLst>
                  <a:ext uri="{0D108BD9-81ED-4DB2-BD59-A6C34878D82A}">
                    <a16:rowId xmlns="" xmlns:a16="http://schemas.microsoft.com/office/drawing/2014/main" val="3001538712"/>
                  </a:ext>
                </a:extLst>
              </a:tr>
              <a:tr h="11093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Algebra I</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A, B, C, or D</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Geometry</a:t>
                      </a:r>
                    </a:p>
                    <a:p>
                      <a:endParaRPr lang="en-US" dirty="0"/>
                    </a:p>
                  </a:txBody>
                  <a:tcPr/>
                </a:tc>
                <a:extLst>
                  <a:ext uri="{0D108BD9-81ED-4DB2-BD59-A6C34878D82A}">
                    <a16:rowId xmlns="" xmlns:a16="http://schemas.microsoft.com/office/drawing/2014/main" val="1438261904"/>
                  </a:ext>
                </a:extLst>
              </a:tr>
            </a:tbl>
          </a:graphicData>
        </a:graphic>
      </p:graphicFrame>
      <p:sp>
        <p:nvSpPr>
          <p:cNvPr id="3" name="TextBox 2"/>
          <p:cNvSpPr txBox="1"/>
          <p:nvPr/>
        </p:nvSpPr>
        <p:spPr>
          <a:xfrm>
            <a:off x="685800" y="5869290"/>
            <a:ext cx="6858000" cy="646331"/>
          </a:xfrm>
          <a:prstGeom prst="rect">
            <a:avLst/>
          </a:prstGeom>
          <a:noFill/>
        </p:spPr>
        <p:txBody>
          <a:bodyPr wrap="square" rtlCol="0">
            <a:spAutoFit/>
          </a:bodyPr>
          <a:lstStyle/>
          <a:p>
            <a:r>
              <a:rPr lang="en-US" dirty="0" smtClean="0"/>
              <a:t>Note: Algebra I is a double-block class (similar to 8</a:t>
            </a:r>
            <a:r>
              <a:rPr lang="en-US" baseline="30000" dirty="0" smtClean="0"/>
              <a:t>th</a:t>
            </a:r>
            <a:r>
              <a:rPr lang="en-US" dirty="0" smtClean="0"/>
              <a:t> grade math) </a:t>
            </a:r>
            <a:endParaRPr lang="en-US" dirty="0"/>
          </a:p>
        </p:txBody>
      </p:sp>
    </p:spTree>
    <p:extLst>
      <p:ext uri="{BB962C8B-B14F-4D97-AF65-F5344CB8AC3E}">
        <p14:creationId xmlns:p14="http://schemas.microsoft.com/office/powerpoint/2010/main" val="2007918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Prerequisite Courses</a:t>
            </a:r>
          </a:p>
        </p:txBody>
      </p:sp>
      <p:sp>
        <p:nvSpPr>
          <p:cNvPr id="3" name="Content Placeholder 2"/>
          <p:cNvSpPr>
            <a:spLocks noGrp="1"/>
          </p:cNvSpPr>
          <p:nvPr>
            <p:ph sz="quarter" idx="1"/>
          </p:nvPr>
        </p:nvSpPr>
        <p:spPr/>
        <p:txBody>
          <a:bodyPr/>
          <a:lstStyle/>
          <a:p>
            <a:r>
              <a:rPr lang="en-US" dirty="0" smtClean="0"/>
              <a:t>C </a:t>
            </a:r>
            <a:r>
              <a:rPr lang="en-US" dirty="0"/>
              <a:t>or better in Algebra I and/or Consumer Ed as </a:t>
            </a:r>
            <a:r>
              <a:rPr lang="en-US" dirty="0" smtClean="0"/>
              <a:t>pre-requisite </a:t>
            </a:r>
            <a:r>
              <a:rPr lang="en-US" dirty="0"/>
              <a:t>for business courses (except for </a:t>
            </a:r>
            <a:r>
              <a:rPr lang="en-US" dirty="0" smtClean="0"/>
              <a:t>Computer Apps and Entrepreneurship)</a:t>
            </a:r>
            <a:endParaRPr lang="en-US" dirty="0"/>
          </a:p>
          <a:p>
            <a:r>
              <a:rPr lang="en-US" dirty="0"/>
              <a:t>B in Algebra I as </a:t>
            </a:r>
            <a:r>
              <a:rPr lang="en-US" dirty="0" smtClean="0"/>
              <a:t>pre-requisite </a:t>
            </a:r>
            <a:r>
              <a:rPr lang="en-US" dirty="0"/>
              <a:t>for </a:t>
            </a:r>
            <a:r>
              <a:rPr lang="en-US" dirty="0" smtClean="0"/>
              <a:t>Chemistry</a:t>
            </a:r>
            <a:endParaRPr lang="en-US" dirty="0"/>
          </a:p>
        </p:txBody>
      </p:sp>
    </p:spTree>
    <p:extLst>
      <p:ext uri="{BB962C8B-B14F-4D97-AF65-F5344CB8AC3E}">
        <p14:creationId xmlns:p14="http://schemas.microsoft.com/office/powerpoint/2010/main" val="1320366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Elective </a:t>
            </a:r>
            <a:r>
              <a:rPr lang="en-US" dirty="0"/>
              <a:t>Course Selection</a:t>
            </a:r>
          </a:p>
        </p:txBody>
      </p:sp>
      <p:sp>
        <p:nvSpPr>
          <p:cNvPr id="3" name="Content Placeholder 2"/>
          <p:cNvSpPr>
            <a:spLocks noGrp="1"/>
          </p:cNvSpPr>
          <p:nvPr>
            <p:ph sz="quarter" idx="1"/>
          </p:nvPr>
        </p:nvSpPr>
        <p:spPr>
          <a:xfrm>
            <a:off x="457200" y="1600200"/>
            <a:ext cx="7467600" cy="3276600"/>
          </a:xfrm>
        </p:spPr>
        <p:txBody>
          <a:bodyPr>
            <a:normAutofit fontScale="92500" lnSpcReduction="10000"/>
          </a:bodyPr>
          <a:lstStyle/>
          <a:p>
            <a:r>
              <a:rPr lang="en-US" dirty="0"/>
              <a:t>Science curriculum</a:t>
            </a:r>
          </a:p>
          <a:p>
            <a:pPr lvl="1"/>
            <a:r>
              <a:rPr lang="en-US" dirty="0" smtClean="0"/>
              <a:t>Zoology/Botany, </a:t>
            </a:r>
            <a:r>
              <a:rPr lang="en-US" dirty="0"/>
              <a:t>Biology II, </a:t>
            </a:r>
            <a:r>
              <a:rPr lang="en-US" dirty="0" smtClean="0"/>
              <a:t>Chemistry, Anatomy &amp; Physiology , Bio-Science^, Horticulture^, Earth and Space Science</a:t>
            </a:r>
            <a:endParaRPr lang="en-US" dirty="0"/>
          </a:p>
          <a:p>
            <a:pPr lvl="1"/>
            <a:endParaRPr lang="en-US" dirty="0"/>
          </a:p>
          <a:p>
            <a:r>
              <a:rPr lang="en-US" dirty="0"/>
              <a:t>History heavy curriculum</a:t>
            </a:r>
          </a:p>
          <a:p>
            <a:pPr lvl="1"/>
            <a:r>
              <a:rPr lang="en-US" dirty="0"/>
              <a:t>9</a:t>
            </a:r>
            <a:r>
              <a:rPr lang="en-US" baseline="30000" dirty="0"/>
              <a:t>th</a:t>
            </a:r>
            <a:r>
              <a:rPr lang="en-US" dirty="0"/>
              <a:t>: World </a:t>
            </a:r>
            <a:r>
              <a:rPr lang="en-US" dirty="0" smtClean="0"/>
              <a:t>Geography</a:t>
            </a:r>
            <a:endParaRPr lang="en-US" dirty="0"/>
          </a:p>
          <a:p>
            <a:pPr lvl="1"/>
            <a:r>
              <a:rPr lang="en-US" dirty="0"/>
              <a:t>10</a:t>
            </a:r>
            <a:r>
              <a:rPr lang="en-US" baseline="30000" dirty="0"/>
              <a:t>th</a:t>
            </a:r>
            <a:r>
              <a:rPr lang="en-US" dirty="0"/>
              <a:t>: </a:t>
            </a:r>
            <a:r>
              <a:rPr lang="en-US" dirty="0" smtClean="0"/>
              <a:t>World History</a:t>
            </a:r>
          </a:p>
          <a:p>
            <a:pPr lvl="1"/>
            <a:r>
              <a:rPr lang="en-US" dirty="0" smtClean="0"/>
              <a:t>11</a:t>
            </a:r>
            <a:r>
              <a:rPr lang="en-US" baseline="30000" dirty="0" smtClean="0"/>
              <a:t>th</a:t>
            </a:r>
            <a:r>
              <a:rPr lang="en-US" dirty="0"/>
              <a:t>: US History</a:t>
            </a:r>
            <a:r>
              <a:rPr lang="en-US" dirty="0" smtClean="0"/>
              <a:t>*</a:t>
            </a:r>
            <a:endParaRPr lang="en-US" dirty="0"/>
          </a:p>
          <a:p>
            <a:pPr lvl="1"/>
            <a:r>
              <a:rPr lang="en-US" dirty="0"/>
              <a:t>12:American Government &amp; Civics*</a:t>
            </a:r>
          </a:p>
          <a:p>
            <a:pPr lvl="1"/>
            <a:endParaRPr lang="en-US" dirty="0"/>
          </a:p>
        </p:txBody>
      </p:sp>
      <p:sp>
        <p:nvSpPr>
          <p:cNvPr id="4" name="TextBox 3"/>
          <p:cNvSpPr txBox="1"/>
          <p:nvPr/>
        </p:nvSpPr>
        <p:spPr>
          <a:xfrm>
            <a:off x="1066800" y="5029200"/>
            <a:ext cx="7620000" cy="646331"/>
          </a:xfrm>
          <a:prstGeom prst="rect">
            <a:avLst/>
          </a:prstGeom>
          <a:noFill/>
        </p:spPr>
        <p:txBody>
          <a:bodyPr wrap="square" rtlCol="0">
            <a:spAutoFit/>
          </a:bodyPr>
          <a:lstStyle/>
          <a:p>
            <a:pPr lvl="1"/>
            <a:r>
              <a:rPr lang="en-US" dirty="0" smtClean="0"/>
              <a:t>* Required </a:t>
            </a:r>
            <a:r>
              <a:rPr lang="en-US" dirty="0"/>
              <a:t>course for </a:t>
            </a:r>
            <a:r>
              <a:rPr lang="en-US" dirty="0" smtClean="0"/>
              <a:t>graduation</a:t>
            </a:r>
          </a:p>
          <a:p>
            <a:pPr lvl="1"/>
            <a:r>
              <a:rPr lang="en-US" dirty="0" smtClean="0"/>
              <a:t>^ Some colleges may not accept this class as a science course </a:t>
            </a:r>
            <a:endParaRPr lang="en-US" dirty="0"/>
          </a:p>
        </p:txBody>
      </p:sp>
    </p:spTree>
    <p:extLst>
      <p:ext uri="{BB962C8B-B14F-4D97-AF65-F5344CB8AC3E}">
        <p14:creationId xmlns:p14="http://schemas.microsoft.com/office/powerpoint/2010/main" val="1192840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Sample Elective </a:t>
            </a:r>
            <a:r>
              <a:rPr lang="en-US" dirty="0"/>
              <a:t>Course Selection cont.</a:t>
            </a:r>
          </a:p>
        </p:txBody>
      </p:sp>
      <p:sp>
        <p:nvSpPr>
          <p:cNvPr id="3" name="Content Placeholder 2"/>
          <p:cNvSpPr>
            <a:spLocks noGrp="1"/>
          </p:cNvSpPr>
          <p:nvPr>
            <p:ph sz="quarter" idx="1"/>
          </p:nvPr>
        </p:nvSpPr>
        <p:spPr/>
        <p:txBody>
          <a:bodyPr>
            <a:normAutofit fontScale="92500" lnSpcReduction="20000"/>
          </a:bodyPr>
          <a:lstStyle/>
          <a:p>
            <a:r>
              <a:rPr lang="en-US" dirty="0"/>
              <a:t>Agriculture curriculum</a:t>
            </a:r>
          </a:p>
          <a:p>
            <a:pPr lvl="1"/>
            <a:r>
              <a:rPr lang="en-US" dirty="0"/>
              <a:t>9</a:t>
            </a:r>
            <a:r>
              <a:rPr lang="en-US" baseline="30000" dirty="0"/>
              <a:t>th</a:t>
            </a:r>
            <a:r>
              <a:rPr lang="en-US" dirty="0"/>
              <a:t>: Intro to Agriculture</a:t>
            </a:r>
          </a:p>
          <a:p>
            <a:pPr lvl="1"/>
            <a:r>
              <a:rPr lang="en-US" dirty="0" smtClean="0"/>
              <a:t>10</a:t>
            </a:r>
            <a:r>
              <a:rPr lang="en-US" baseline="30000" dirty="0" smtClean="0"/>
              <a:t>th</a:t>
            </a:r>
            <a:r>
              <a:rPr lang="en-US" dirty="0" smtClean="0"/>
              <a:t>: Horticulture, Ag Business Management, Bio Science, Ag Mechanics, or Small Engines</a:t>
            </a:r>
          </a:p>
          <a:p>
            <a:pPr lvl="1"/>
            <a:r>
              <a:rPr lang="en-US" dirty="0" smtClean="0"/>
              <a:t>11</a:t>
            </a:r>
            <a:r>
              <a:rPr lang="en-US" baseline="30000" dirty="0" smtClean="0"/>
              <a:t>th</a:t>
            </a:r>
            <a:r>
              <a:rPr lang="en-US" dirty="0" smtClean="0"/>
              <a:t>: Horticulture, Carpentry, Vet Tech, Leadership, or Natural Resources</a:t>
            </a:r>
          </a:p>
          <a:p>
            <a:pPr lvl="1"/>
            <a:r>
              <a:rPr lang="en-US" dirty="0" smtClean="0"/>
              <a:t>12</a:t>
            </a:r>
            <a:r>
              <a:rPr lang="en-US" baseline="30000" dirty="0" smtClean="0"/>
              <a:t>th</a:t>
            </a:r>
            <a:r>
              <a:rPr lang="en-US" dirty="0"/>
              <a:t>: Horticulture, Ag Business Management, Bio Science, Ag Mechanics, or Small Engines</a:t>
            </a:r>
          </a:p>
          <a:p>
            <a:pPr lvl="1"/>
            <a:endParaRPr lang="en-US" dirty="0"/>
          </a:p>
          <a:p>
            <a:r>
              <a:rPr lang="en-US" dirty="0"/>
              <a:t>Business curriculum</a:t>
            </a:r>
          </a:p>
          <a:p>
            <a:pPr lvl="1"/>
            <a:r>
              <a:rPr lang="en-US" dirty="0"/>
              <a:t>9</a:t>
            </a:r>
            <a:r>
              <a:rPr lang="en-US" baseline="30000" dirty="0"/>
              <a:t>th</a:t>
            </a:r>
            <a:r>
              <a:rPr lang="en-US" dirty="0"/>
              <a:t>: Computer Apps (*Required course)</a:t>
            </a:r>
          </a:p>
          <a:p>
            <a:pPr lvl="1"/>
            <a:r>
              <a:rPr lang="en-US" dirty="0"/>
              <a:t>10</a:t>
            </a:r>
            <a:r>
              <a:rPr lang="en-US" baseline="30000" dirty="0"/>
              <a:t>th</a:t>
            </a:r>
            <a:r>
              <a:rPr lang="en-US" dirty="0"/>
              <a:t>: </a:t>
            </a:r>
            <a:r>
              <a:rPr lang="en-US" dirty="0" smtClean="0"/>
              <a:t>Business Law, </a:t>
            </a:r>
            <a:r>
              <a:rPr lang="en-US" dirty="0"/>
              <a:t>Accounting I</a:t>
            </a:r>
          </a:p>
          <a:p>
            <a:pPr lvl="1"/>
            <a:r>
              <a:rPr lang="en-US" dirty="0"/>
              <a:t>11</a:t>
            </a:r>
            <a:r>
              <a:rPr lang="en-US" baseline="30000" dirty="0"/>
              <a:t>th</a:t>
            </a:r>
            <a:r>
              <a:rPr lang="en-US" dirty="0"/>
              <a:t>: Consumer Education (*Required course), </a:t>
            </a:r>
            <a:r>
              <a:rPr lang="en-US" dirty="0" smtClean="0"/>
              <a:t>Entrepreneurship, </a:t>
            </a:r>
            <a:r>
              <a:rPr lang="en-US" dirty="0"/>
              <a:t>or Accounting I or </a:t>
            </a:r>
            <a:r>
              <a:rPr lang="en-US" dirty="0" smtClean="0"/>
              <a:t>II</a:t>
            </a:r>
          </a:p>
          <a:p>
            <a:pPr lvl="1"/>
            <a:r>
              <a:rPr lang="en-US" dirty="0" smtClean="0"/>
              <a:t>12</a:t>
            </a:r>
            <a:r>
              <a:rPr lang="en-US" baseline="30000" dirty="0" smtClean="0"/>
              <a:t>th</a:t>
            </a:r>
            <a:r>
              <a:rPr lang="en-US" dirty="0"/>
              <a:t>: Accounting I or II, </a:t>
            </a:r>
            <a:r>
              <a:rPr lang="en-US" dirty="0" smtClean="0"/>
              <a:t>Business </a:t>
            </a:r>
            <a:r>
              <a:rPr lang="en-US" dirty="0"/>
              <a:t>Law, BUS 110 (Dual-Credit)</a:t>
            </a:r>
          </a:p>
          <a:p>
            <a:pPr lvl="1"/>
            <a:endParaRPr lang="en-US" dirty="0"/>
          </a:p>
          <a:p>
            <a:endParaRPr lang="en-US" dirty="0"/>
          </a:p>
        </p:txBody>
      </p:sp>
    </p:spTree>
    <p:extLst>
      <p:ext uri="{BB962C8B-B14F-4D97-AF65-F5344CB8AC3E}">
        <p14:creationId xmlns:p14="http://schemas.microsoft.com/office/powerpoint/2010/main" val="8899668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US" dirty="0"/>
              <a:t>Driver Education</a:t>
            </a:r>
          </a:p>
        </p:txBody>
      </p:sp>
      <p:sp>
        <p:nvSpPr>
          <p:cNvPr id="3" name="Content Placeholder 2"/>
          <p:cNvSpPr>
            <a:spLocks noGrp="1"/>
          </p:cNvSpPr>
          <p:nvPr>
            <p:ph sz="quarter" idx="1"/>
          </p:nvPr>
        </p:nvSpPr>
        <p:spPr>
          <a:xfrm>
            <a:off x="457200" y="1143000"/>
            <a:ext cx="7467600" cy="4873752"/>
          </a:xfrm>
        </p:spPr>
        <p:txBody>
          <a:bodyPr/>
          <a:lstStyle/>
          <a:p>
            <a:r>
              <a:rPr lang="en-US" dirty="0"/>
              <a:t>Students must be 15 years old to get permit and drive with instructor</a:t>
            </a:r>
          </a:p>
          <a:p>
            <a:r>
              <a:rPr lang="en-US" dirty="0"/>
              <a:t>Any student born before or between August </a:t>
            </a:r>
            <a:r>
              <a:rPr lang="en-US" dirty="0" smtClean="0"/>
              <a:t>2006 </a:t>
            </a:r>
            <a:r>
              <a:rPr lang="en-US" dirty="0"/>
              <a:t>– </a:t>
            </a:r>
            <a:r>
              <a:rPr lang="en-US" dirty="0" smtClean="0"/>
              <a:t>December 2006, </a:t>
            </a:r>
            <a:r>
              <a:rPr lang="en-US" dirty="0"/>
              <a:t>should take Driver’s Ed during 1</a:t>
            </a:r>
            <a:r>
              <a:rPr lang="en-US" baseline="30000" dirty="0"/>
              <a:t>st</a:t>
            </a:r>
            <a:r>
              <a:rPr lang="en-US" dirty="0"/>
              <a:t> semester</a:t>
            </a:r>
          </a:p>
          <a:p>
            <a:r>
              <a:rPr lang="en-US" dirty="0"/>
              <a:t>Any student born between </a:t>
            </a:r>
            <a:r>
              <a:rPr lang="en-US" dirty="0" smtClean="0"/>
              <a:t>January 2007– July 15, 2007, </a:t>
            </a:r>
            <a:r>
              <a:rPr lang="en-US" dirty="0"/>
              <a:t>should take Driver’s Ed during 2</a:t>
            </a:r>
            <a:r>
              <a:rPr lang="en-US" baseline="30000" dirty="0"/>
              <a:t>nd</a:t>
            </a:r>
            <a:r>
              <a:rPr lang="en-US" dirty="0"/>
              <a:t> semester</a:t>
            </a:r>
          </a:p>
          <a:p>
            <a:r>
              <a:rPr lang="en-US" dirty="0"/>
              <a:t>Any student born </a:t>
            </a:r>
            <a:r>
              <a:rPr lang="en-US" dirty="0" smtClean="0"/>
              <a:t>after July 15</a:t>
            </a:r>
            <a:r>
              <a:rPr lang="en-US" baseline="30000" dirty="0" smtClean="0"/>
              <a:t>th</a:t>
            </a:r>
            <a:r>
              <a:rPr lang="en-US" dirty="0"/>
              <a:t> </a:t>
            </a:r>
            <a:r>
              <a:rPr lang="en-US" dirty="0" smtClean="0"/>
              <a:t>may be eligible to take Driver’s Ed during 2</a:t>
            </a:r>
            <a:r>
              <a:rPr lang="en-US" baseline="30000" dirty="0" smtClean="0"/>
              <a:t>nd</a:t>
            </a:r>
            <a:r>
              <a:rPr lang="en-US" dirty="0" smtClean="0"/>
              <a:t> semester – See Mrs. </a:t>
            </a:r>
            <a:r>
              <a:rPr lang="en-US" dirty="0" err="1" smtClean="0"/>
              <a:t>Feltes</a:t>
            </a:r>
            <a:r>
              <a:rPr lang="en-US" dirty="0" smtClean="0"/>
              <a:t> </a:t>
            </a:r>
            <a:endParaRPr lang="en-US" dirty="0"/>
          </a:p>
        </p:txBody>
      </p:sp>
    </p:spTree>
    <p:extLst>
      <p:ext uri="{BB962C8B-B14F-4D97-AF65-F5344CB8AC3E}">
        <p14:creationId xmlns:p14="http://schemas.microsoft.com/office/powerpoint/2010/main" val="18359097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3428</TotalTime>
  <Words>1291</Words>
  <Application>Microsoft Office PowerPoint</Application>
  <PresentationFormat>On-screen Show (4:3)</PresentationFormat>
  <Paragraphs>158</Paragraphs>
  <Slides>19</Slides>
  <Notes>1</Notes>
  <HiddenSlides>2</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Oriel</vt:lpstr>
      <vt:lpstr>Class of 2025 Scheduling Meeting</vt:lpstr>
      <vt:lpstr>You should have these things</vt:lpstr>
      <vt:lpstr>Graduation Requirements</vt:lpstr>
      <vt:lpstr>9th grade required courses</vt:lpstr>
      <vt:lpstr>Math Course Selection</vt:lpstr>
      <vt:lpstr>Prerequisite Courses</vt:lpstr>
      <vt:lpstr>Sample Elective Course Selection</vt:lpstr>
      <vt:lpstr>Sample Elective Course Selection cont.</vt:lpstr>
      <vt:lpstr>Driver Education</vt:lpstr>
      <vt:lpstr>Dual Credit Courses</vt:lpstr>
      <vt:lpstr>Lincolnland Technical Education Center (LTEC)</vt:lpstr>
      <vt:lpstr>Planning Ahead</vt:lpstr>
      <vt:lpstr>Progress/Official Grades</vt:lpstr>
      <vt:lpstr>Semester Grade Calculations</vt:lpstr>
      <vt:lpstr>Grades</vt:lpstr>
      <vt:lpstr>Semester Exams</vt:lpstr>
      <vt:lpstr>Semester Exams cont.</vt:lpstr>
      <vt:lpstr>Importance of scheduling </vt:lpstr>
      <vt:lpstr>Scheduling</vt:lpstr>
    </vt:vector>
  </TitlesOfParts>
  <Company>Lakewood Local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of 2016 Scheduling Meeting</dc:title>
  <dc:creator>Valiere Kieffer</dc:creator>
  <cp:lastModifiedBy>Amanda Feltes</cp:lastModifiedBy>
  <cp:revision>114</cp:revision>
  <cp:lastPrinted>2019-04-23T17:17:36Z</cp:lastPrinted>
  <dcterms:created xsi:type="dcterms:W3CDTF">2012-02-12T15:43:34Z</dcterms:created>
  <dcterms:modified xsi:type="dcterms:W3CDTF">2021-03-09T14:50:51Z</dcterms:modified>
</cp:coreProperties>
</file>